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0" r:id="rId2"/>
    <p:sldId id="259" r:id="rId3"/>
    <p:sldId id="258" r:id="rId4"/>
    <p:sldId id="262" r:id="rId5"/>
    <p:sldId id="261" r:id="rId6"/>
    <p:sldId id="260" r:id="rId7"/>
    <p:sldId id="263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1750F"/>
    <a:srgbClr val="FFCF9F"/>
    <a:srgbClr val="66FF33"/>
    <a:srgbClr val="3F3F3F"/>
    <a:srgbClr val="3B7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470A9-77F3-4923-AEBC-CBA0AADF7895}" type="datetimeFigureOut">
              <a:rPr lang="cs-CZ" smtClean="0"/>
              <a:t>31.01.2018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87B0C-36A1-4510-9E3D-ED52EFF01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9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EAB0-A76B-4141-9FDA-A6B3BC74AEA1}" type="datetime1">
              <a:rPr lang="cs-CZ" smtClean="0"/>
              <a:t>31.01.2018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85817"/>
      </p:ext>
    </p:extLst>
  </p:cSld>
  <p:clrMapOvr>
    <a:masterClrMapping/>
  </p:clrMapOvr>
  <p:transition spd="med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3C73-A761-46C6-9F56-13CA51335FC5}" type="datetime1">
              <a:rPr lang="cs-CZ" smtClean="0"/>
              <a:t>31.01.2018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46565"/>
      </p:ext>
    </p:extLst>
  </p:cSld>
  <p:clrMapOvr>
    <a:masterClrMapping/>
  </p:clrMapOvr>
  <p:transition spd="med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B63F-69B6-45B3-9099-9A8B1BBE887A}" type="datetime1">
              <a:rPr lang="cs-CZ" smtClean="0"/>
              <a:t>31.01.2018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18256"/>
      </p:ext>
    </p:extLst>
  </p:cSld>
  <p:clrMapOvr>
    <a:masterClrMapping/>
  </p:clrMapOvr>
  <p:transition spd="med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D910-D7DF-4E69-84DC-0707EB3B869D}" type="datetime1">
              <a:rPr lang="cs-CZ" smtClean="0"/>
              <a:t>31.01.2018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121595"/>
      </p:ext>
    </p:extLst>
  </p:cSld>
  <p:clrMapOvr>
    <a:masterClrMapping/>
  </p:clrMapOvr>
  <p:transition spd="med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8742-64F9-40CD-93E8-F93F2B267220}" type="datetime1">
              <a:rPr lang="cs-CZ" smtClean="0"/>
              <a:t>31.01.2018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053748"/>
      </p:ext>
    </p:extLst>
  </p:cSld>
  <p:clrMapOvr>
    <a:masterClrMapping/>
  </p:clrMapOvr>
  <p:transition spd="med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00C7-F678-4D66-95FF-D03D0DBE8BF1}" type="datetime1">
              <a:rPr lang="cs-CZ" smtClean="0"/>
              <a:t>31.01.2018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4461"/>
      </p:ext>
    </p:extLst>
  </p:cSld>
  <p:clrMapOvr>
    <a:masterClrMapping/>
  </p:clrMapOvr>
  <p:transition spd="med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291A-EF63-40D3-AF1A-A0E2477C390B}" type="datetime1">
              <a:rPr lang="cs-CZ" smtClean="0"/>
              <a:t>31.01.2018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271550"/>
      </p:ext>
    </p:extLst>
  </p:cSld>
  <p:clrMapOvr>
    <a:masterClrMapping/>
  </p:clrMapOvr>
  <p:transition spd="med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29E8-7133-429D-A102-72E58948E04E}" type="datetime1">
              <a:rPr lang="cs-CZ" smtClean="0"/>
              <a:t>31.01.2018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757522"/>
      </p:ext>
    </p:extLst>
  </p:cSld>
  <p:clrMapOvr>
    <a:masterClrMapping/>
  </p:clrMapOvr>
  <p:transition spd="med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5D0-3329-400C-B970-E93FB0E51BE8}" type="datetime1">
              <a:rPr lang="cs-CZ" smtClean="0"/>
              <a:t>31.01.2018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36953"/>
      </p:ext>
    </p:extLst>
  </p:cSld>
  <p:clrMapOvr>
    <a:masterClrMapping/>
  </p:clrMapOvr>
  <p:transition spd="med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E5A-8601-4CB4-93EA-5FFD5BD54BBC}" type="datetime1">
              <a:rPr lang="cs-CZ" smtClean="0"/>
              <a:t>31.01.2018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934382"/>
      </p:ext>
    </p:extLst>
  </p:cSld>
  <p:clrMapOvr>
    <a:masterClrMapping/>
  </p:clrMapOvr>
  <p:transition spd="med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9D14-483C-4299-8E9F-9D2ECC82FEE4}" type="datetime1">
              <a:rPr lang="cs-CZ" smtClean="0"/>
              <a:t>31.01.2018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87217"/>
      </p:ext>
    </p:extLst>
  </p:cSld>
  <p:clrMapOvr>
    <a:masterClrMapping/>
  </p:clrMapOvr>
  <p:transition spd="med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DAB0-957F-492B-8339-7BC4A53F8B81}" type="datetime1">
              <a:rPr lang="cs-CZ" smtClean="0"/>
              <a:t>31.01.2018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5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4000"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74717" y="-1080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5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HLEDÁME </a:t>
            </a:r>
            <a:r>
              <a:rPr lang="cs-CZ" sz="35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KOLEGY </a:t>
            </a:r>
            <a:br>
              <a:rPr lang="cs-CZ" sz="35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cs-CZ" sz="35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  SVÝCH ŘAD</a:t>
            </a:r>
            <a:endParaRPr lang="cs-CZ" sz="3500" spc="-1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Součástí našeho týmu můžeš být i</a:t>
            </a:r>
          </a:p>
          <a:p>
            <a:pPr marL="0" indent="0" algn="ctr">
              <a:buNone/>
            </a:pPr>
            <a:r>
              <a:rPr lang="cs-CZ" sz="60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cs-CZ" sz="6000" b="1" cap="all" spc="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ty!</a:t>
            </a:r>
          </a:p>
          <a:p>
            <a:pPr marL="0" indent="0">
              <a:buNone/>
            </a:pPr>
            <a:endParaRPr lang="cs-CZ" sz="6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5" name="Zástupný symbol pro zápatí 7"/>
          <p:cNvSpPr txBox="1">
            <a:spLocks/>
          </p:cNvSpPr>
          <p:nvPr/>
        </p:nvSpPr>
        <p:spPr>
          <a:xfrm>
            <a:off x="2884517" y="5885350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smtClean="0">
                <a:solidFill>
                  <a:schemeClr val="tx1"/>
                </a:solidFill>
              </a:rPr>
              <a:t>Kontakt: </a:t>
            </a:r>
            <a:r>
              <a:rPr lang="cs-CZ" sz="2400" b="1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1" y="5885351"/>
            <a:ext cx="2441327" cy="8721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1267"/>
            <a:ext cx="9144000" cy="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2440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1230283"/>
            <a:ext cx="7215447" cy="4538748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7"/>
          <p:cNvSpPr txBox="1">
            <a:spLocks/>
          </p:cNvSpPr>
          <p:nvPr/>
        </p:nvSpPr>
        <p:spPr>
          <a:xfrm>
            <a:off x="2842953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869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08958" y="0"/>
            <a:ext cx="7886700" cy="1221971"/>
          </a:xfrm>
        </p:spPr>
        <p:txBody>
          <a:bodyPr>
            <a:noAutofit/>
          </a:bodyPr>
          <a:lstStyle/>
          <a:p>
            <a:pPr algn="ctr"/>
            <a:r>
              <a:rPr lang="cs-CZ" altLang="cs-CZ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 PŘÍPADĚ ZÁJMU NÁS KONTAKTUJTE</a:t>
            </a:r>
            <a:endParaRPr lang="cs-CZ" sz="3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021" y="132807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Policie ČR</a:t>
            </a:r>
          </a:p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Krajské ředitelství Středočeského kraje</a:t>
            </a:r>
          </a:p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územní odbor Benešov</a:t>
            </a:r>
          </a:p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tel.: 974 871 400, 727 967 197</a:t>
            </a:r>
          </a:p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email: </a:t>
            </a:r>
            <a:r>
              <a:rPr lang="cs-CZ" altLang="cs-CZ" sz="3500" b="1" u="sng" dirty="0" smtClean="0">
                <a:solidFill>
                  <a:srgbClr val="FF0000"/>
                </a:solidFill>
              </a:rPr>
              <a:t>bn.nabor@pcr.cz</a:t>
            </a:r>
            <a:r>
              <a:rPr lang="cs-CZ" altLang="cs-CZ" sz="35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altLang="cs-CZ" sz="3500" b="1" dirty="0" smtClean="0">
                <a:solidFill>
                  <a:schemeClr val="bg1"/>
                </a:solidFill>
              </a:rPr>
              <a:t>osobní </a:t>
            </a:r>
            <a:r>
              <a:rPr lang="cs-CZ" altLang="cs-CZ" sz="3500" b="1" dirty="0">
                <a:solidFill>
                  <a:schemeClr val="bg1"/>
                </a:solidFill>
              </a:rPr>
              <a:t>jednání v budově Policie ČR, ÚO Benešov, Čechova 1996, Benešov</a:t>
            </a:r>
          </a:p>
          <a:p>
            <a:pPr marL="0" indent="0">
              <a:buNone/>
            </a:pPr>
            <a:endParaRPr lang="cs-CZ" sz="35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policie Benešov</a:t>
            </a:r>
            <a:endParaRPr lang="cs-CZ" dirty="0"/>
          </a:p>
        </p:txBody>
      </p:sp>
      <p:sp>
        <p:nvSpPr>
          <p:cNvPr id="5" name="Zástupný symbol pro zápatí 7"/>
          <p:cNvSpPr txBox="1">
            <a:spLocks/>
          </p:cNvSpPr>
          <p:nvPr/>
        </p:nvSpPr>
        <p:spPr>
          <a:xfrm>
            <a:off x="2867892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" y="5849341"/>
            <a:ext cx="2441327" cy="8721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682"/>
            <a:ext cx="9144000" cy="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6200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policie Benešov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1102391"/>
            <a:ext cx="7402483" cy="4934988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" name="Zástupný symbol pro zápatí 7"/>
          <p:cNvSpPr txBox="1">
            <a:spLocks/>
          </p:cNvSpPr>
          <p:nvPr/>
        </p:nvSpPr>
        <p:spPr>
          <a:xfrm>
            <a:off x="2867891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351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OTP\Nábory\Fotky k použití\IMG_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8400" y="-13944600"/>
            <a:ext cx="11080750" cy="738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259417" y="-88640"/>
            <a:ext cx="7886700" cy="1325563"/>
          </a:xfrm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rmAutofit/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cs-CZ" b="1" u="heavy" dirty="0"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NABÍZÍME</a:t>
            </a:r>
            <a:endParaRPr lang="cs-CZ" u="heavy" dirty="0">
              <a:effectLst>
                <a:glow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0916" y="1325563"/>
            <a:ext cx="7886700" cy="4355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3900" b="1" dirty="0">
                <a:solidFill>
                  <a:schemeClr val="bg1"/>
                </a:solidFill>
              </a:rPr>
              <a:t>• </a:t>
            </a:r>
            <a:r>
              <a:rPr lang="cs-CZ" altLang="cs-CZ" sz="3500" b="1" dirty="0" smtClean="0">
                <a:solidFill>
                  <a:schemeClr val="bg1"/>
                </a:solidFill>
              </a:rPr>
              <a:t>nástupní plat po zařazení na útvar:</a:t>
            </a:r>
          </a:p>
          <a:p>
            <a:pPr marL="0" indent="0" algn="ctr">
              <a:buNone/>
            </a:pPr>
            <a:r>
              <a:rPr lang="cs-CZ" altLang="cs-CZ" sz="4300" b="1" dirty="0" smtClean="0">
                <a:solidFill>
                  <a:schemeClr val="bg1"/>
                </a:solidFill>
              </a:rPr>
              <a:t> </a:t>
            </a:r>
            <a:r>
              <a:rPr lang="cs-CZ" altLang="cs-CZ" sz="7100" b="1" dirty="0" smtClean="0">
                <a:solidFill>
                  <a:schemeClr val="bg1"/>
                </a:solidFill>
              </a:rPr>
              <a:t>25 490 Kč</a:t>
            </a:r>
          </a:p>
          <a:p>
            <a:pPr marL="0" indent="0">
              <a:buNone/>
            </a:pPr>
            <a:endParaRPr lang="cs-CZ" altLang="cs-CZ" sz="39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altLang="cs-CZ" sz="3900" b="1" dirty="0" smtClean="0">
                <a:solidFill>
                  <a:schemeClr val="bg1"/>
                </a:solidFill>
              </a:rPr>
              <a:t>• zkušební doba 6 měsíců</a:t>
            </a:r>
          </a:p>
          <a:p>
            <a:pPr marL="0" indent="0">
              <a:buNone/>
            </a:pPr>
            <a:r>
              <a:rPr lang="cs-CZ" altLang="cs-CZ" sz="3900" b="1" dirty="0" smtClean="0">
                <a:solidFill>
                  <a:schemeClr val="bg1"/>
                </a:solidFill>
              </a:rPr>
              <a:t>• na konci zkušební doby náborový</a:t>
            </a:r>
          </a:p>
          <a:p>
            <a:pPr marL="0" indent="0">
              <a:buNone/>
            </a:pPr>
            <a:r>
              <a:rPr lang="cs-CZ" altLang="cs-CZ" sz="3900" b="1" dirty="0">
                <a:solidFill>
                  <a:schemeClr val="bg1"/>
                </a:solidFill>
              </a:rPr>
              <a:t> </a:t>
            </a:r>
            <a:r>
              <a:rPr lang="cs-CZ" altLang="cs-CZ" sz="3900" b="1" dirty="0" smtClean="0">
                <a:solidFill>
                  <a:schemeClr val="bg1"/>
                </a:solidFill>
              </a:rPr>
              <a:t>  příspěvek: </a:t>
            </a:r>
          </a:p>
          <a:p>
            <a:pPr marL="0" indent="0" algn="ctr">
              <a:buNone/>
            </a:pPr>
            <a:r>
              <a:rPr lang="cs-CZ" altLang="cs-CZ" sz="7100" b="1" dirty="0" smtClean="0">
                <a:solidFill>
                  <a:schemeClr val="bg1"/>
                </a:solidFill>
              </a:rPr>
              <a:t>150 000 Kč 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842953" y="5858412"/>
            <a:ext cx="5968537" cy="872135"/>
          </a:xfr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656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OTP\Nábory\Fotky k použití\IMG_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8400" y="-13944600"/>
            <a:ext cx="11080750" cy="738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210598" y="225157"/>
            <a:ext cx="77176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900" b="1" u="heavy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Náborový příspěvek</a:t>
            </a:r>
            <a:r>
              <a:rPr lang="cs-CZ" altLang="cs-CZ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cs-CZ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469497"/>
            <a:ext cx="7886700" cy="3801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altLang="cs-CZ" sz="7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9600" b="1" dirty="0" smtClean="0">
                <a:solidFill>
                  <a:srgbClr val="FF0000"/>
                </a:solidFill>
              </a:rPr>
              <a:t>150 000 Kč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842953" y="5858412"/>
            <a:ext cx="5968537" cy="872135"/>
          </a:xfr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9928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OTP\Nábory\Fotky k použití\IMG_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8400" y="-13944600"/>
            <a:ext cx="11080750" cy="738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454150" y="-76200"/>
            <a:ext cx="7886700" cy="1325563"/>
          </a:xfrm>
        </p:spPr>
        <p:txBody>
          <a:bodyPr/>
          <a:lstStyle/>
          <a:p>
            <a:pPr algn="ctr"/>
            <a:r>
              <a:rPr lang="cs-CZ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DÁLE NABÍZÍME</a:t>
            </a:r>
            <a:endParaRPr lang="cs-CZ" u="heavy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41075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3000" b="1" dirty="0" smtClean="0">
                <a:solidFill>
                  <a:schemeClr val="bg1"/>
                </a:solidFill>
              </a:rPr>
              <a:t>• po </a:t>
            </a:r>
            <a:r>
              <a:rPr lang="cs-CZ" altLang="cs-CZ" sz="3000" b="1" dirty="0">
                <a:solidFill>
                  <a:schemeClr val="bg1"/>
                </a:solidFill>
              </a:rPr>
              <a:t>šesti letech služby nárok na odchodné a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po</a:t>
            </a:r>
          </a:p>
          <a:p>
            <a:pPr marL="0" indent="0">
              <a:buNone/>
            </a:pPr>
            <a:r>
              <a:rPr lang="cs-CZ" altLang="cs-CZ" sz="3000" b="1" dirty="0" smtClean="0">
                <a:solidFill>
                  <a:schemeClr val="bg1"/>
                </a:solidFill>
              </a:rPr>
              <a:t>   15letech </a:t>
            </a:r>
            <a:r>
              <a:rPr lang="cs-CZ" altLang="cs-CZ" sz="3000" b="1" dirty="0">
                <a:solidFill>
                  <a:schemeClr val="bg1"/>
                </a:solidFill>
              </a:rPr>
              <a:t>doživotní výsluhový příspěvek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příspěvky na pojištění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bezúročné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půjčky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šest týdnů dovolené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ozdravné, rekreační a sportovní pobyty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profesní růst (vzdělání, školení a výcviky)</a:t>
            </a:r>
          </a:p>
          <a:p>
            <a:pPr marL="0" indent="0"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842953" y="5858412"/>
            <a:ext cx="5968537" cy="872135"/>
          </a:xfr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9821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698269"/>
            <a:ext cx="3308163" cy="4886559"/>
          </a:xfrm>
          <a:effectLst>
            <a:softEdge rad="190500"/>
          </a:effec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policie Benešov</a:t>
            </a:r>
            <a:endParaRPr lang="cs-CZ" dirty="0"/>
          </a:p>
        </p:txBody>
      </p:sp>
      <p:pic>
        <p:nvPicPr>
          <p:cNvPr id="6" name="Picture 5" descr="H:\OTP\Nábory\Fotky k použití\Foto č. 8 - Prevence v Nespeká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25" y="698269"/>
            <a:ext cx="3579267" cy="256860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OTP\Nábory\Fotky k použití\vrtulník Lhota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25" y="3200401"/>
            <a:ext cx="3566838" cy="2470092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7"/>
          <p:cNvSpPr txBox="1">
            <a:spLocks/>
          </p:cNvSpPr>
          <p:nvPr/>
        </p:nvSpPr>
        <p:spPr>
          <a:xfrm>
            <a:off x="2842953" y="5858412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smtClean="0">
                <a:solidFill>
                  <a:schemeClr val="tx1"/>
                </a:solidFill>
              </a:rPr>
              <a:t>Kontakt: </a:t>
            </a:r>
            <a:r>
              <a:rPr lang="cs-CZ" sz="2400" b="1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34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1349779" y="-16625"/>
            <a:ext cx="7886700" cy="1191926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2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PODMÍNKY</a:t>
            </a:r>
            <a:br>
              <a:rPr lang="cs-CZ" altLang="cs-CZ" sz="42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42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PŘIJETÍ</a:t>
            </a:r>
            <a:endParaRPr lang="cs-CZ" sz="4200" b="1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70461" y="1833303"/>
            <a:ext cx="7886700" cy="4705610"/>
          </a:xfrm>
        </p:spPr>
        <p:txBody>
          <a:bodyPr/>
          <a:lstStyle/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české občanství</a:t>
            </a:r>
          </a:p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věk nad 18 let</a:t>
            </a:r>
          </a:p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bezúhonnost</a:t>
            </a:r>
          </a:p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minimálně střední vzdělání s maturitou</a:t>
            </a:r>
          </a:p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zdravotní, osobnostní, a fyzická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způsobilost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   k</a:t>
            </a:r>
            <a:r>
              <a:rPr lang="cs-CZ" altLang="cs-CZ" sz="3000" b="1" dirty="0">
                <a:solidFill>
                  <a:schemeClr val="bg1"/>
                </a:solidFill>
              </a:rPr>
              <a:t> výkonu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služby</a:t>
            </a:r>
            <a:endParaRPr lang="cs-CZ" altLang="cs-CZ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policie Benešov</a:t>
            </a:r>
            <a:endParaRPr lang="cs-CZ" dirty="0"/>
          </a:p>
        </p:txBody>
      </p:sp>
      <p:sp>
        <p:nvSpPr>
          <p:cNvPr id="3" name="Zástupný symbol pro zápatí 7"/>
          <p:cNvSpPr txBox="1">
            <a:spLocks/>
          </p:cNvSpPr>
          <p:nvPr/>
        </p:nvSpPr>
        <p:spPr>
          <a:xfrm>
            <a:off x="2867892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415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5" name="Zástupný symbol pro zápatí 7"/>
          <p:cNvSpPr txBox="1">
            <a:spLocks/>
          </p:cNvSpPr>
          <p:nvPr/>
        </p:nvSpPr>
        <p:spPr>
          <a:xfrm>
            <a:off x="2818016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6" name="Obrázek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21" y="1197033"/>
            <a:ext cx="6841375" cy="458031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65822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08214" y="-9014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41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Policistou na zkoušku</a:t>
            </a:r>
            <a:endParaRPr lang="cs-CZ" sz="4100" u="sng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35421"/>
            <a:ext cx="78867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cs-CZ" altLang="cs-CZ" b="1" dirty="0" smtClean="0">
                <a:solidFill>
                  <a:schemeClr val="bg1"/>
                </a:solidFill>
              </a:rPr>
              <a:t> </a:t>
            </a:r>
            <a:r>
              <a:rPr lang="cs-CZ" altLang="cs-CZ" b="1" dirty="0">
                <a:solidFill>
                  <a:schemeClr val="bg1"/>
                </a:solidFill>
              </a:rPr>
              <a:t>vzdělávací program pro občany, kteří splní</a:t>
            </a:r>
          </a:p>
          <a:p>
            <a:pPr marL="0" indent="0" algn="just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    </a:t>
            </a:r>
            <a:r>
              <a:rPr lang="cs-CZ" altLang="cs-CZ" b="1" dirty="0">
                <a:solidFill>
                  <a:schemeClr val="bg1"/>
                </a:solidFill>
              </a:rPr>
              <a:t>psychologické, fyzické a zdravotní požadavky </a:t>
            </a:r>
          </a:p>
          <a:p>
            <a:pPr marL="0" indent="0" algn="just">
              <a:buNone/>
            </a:pPr>
            <a:r>
              <a:rPr lang="cs-CZ" altLang="cs-CZ" b="1" dirty="0">
                <a:solidFill>
                  <a:schemeClr val="bg1"/>
                </a:solidFill>
              </a:rPr>
              <a:t>  </a:t>
            </a:r>
            <a:r>
              <a:rPr lang="cs-CZ" altLang="cs-CZ" b="1" dirty="0" smtClean="0">
                <a:solidFill>
                  <a:schemeClr val="bg1"/>
                </a:solidFill>
              </a:rPr>
              <a:t>  a </a:t>
            </a:r>
            <a:r>
              <a:rPr lang="cs-CZ" altLang="cs-CZ" b="1" dirty="0">
                <a:solidFill>
                  <a:schemeClr val="bg1"/>
                </a:solidFill>
              </a:rPr>
              <a:t>současně budou bezúhonní</a:t>
            </a:r>
          </a:p>
          <a:p>
            <a:pPr algn="just"/>
            <a:r>
              <a:rPr lang="cs-CZ" altLang="cs-CZ" b="1" dirty="0" smtClean="0">
                <a:solidFill>
                  <a:schemeClr val="bg1"/>
                </a:solidFill>
              </a:rPr>
              <a:t> </a:t>
            </a:r>
            <a:r>
              <a:rPr lang="cs-CZ" altLang="cs-CZ" b="1" dirty="0">
                <a:solidFill>
                  <a:schemeClr val="bg1"/>
                </a:solidFill>
              </a:rPr>
              <a:t>krátkodobý pracovní poměr dle zákoníku práce</a:t>
            </a:r>
          </a:p>
          <a:p>
            <a:pPr algn="just"/>
            <a:r>
              <a:rPr lang="cs-CZ" altLang="cs-CZ" b="1" dirty="0" smtClean="0">
                <a:solidFill>
                  <a:schemeClr val="bg1"/>
                </a:solidFill>
              </a:rPr>
              <a:t> </a:t>
            </a:r>
            <a:r>
              <a:rPr lang="cs-CZ" altLang="cs-CZ" b="1" dirty="0">
                <a:solidFill>
                  <a:schemeClr val="bg1"/>
                </a:solidFill>
              </a:rPr>
              <a:t>umožňuje získat pracovní návyky a administrativní</a:t>
            </a:r>
          </a:p>
          <a:p>
            <a:pPr marL="0" indent="0" algn="just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    </a:t>
            </a:r>
            <a:r>
              <a:rPr lang="cs-CZ" altLang="cs-CZ" b="1" dirty="0">
                <a:solidFill>
                  <a:schemeClr val="bg1"/>
                </a:solidFill>
              </a:rPr>
              <a:t>dovednosti</a:t>
            </a:r>
          </a:p>
          <a:p>
            <a:pPr algn="just"/>
            <a:r>
              <a:rPr lang="cs-CZ" altLang="cs-CZ" b="1" dirty="0" smtClean="0">
                <a:solidFill>
                  <a:schemeClr val="bg1"/>
                </a:solidFill>
              </a:rPr>
              <a:t> </a:t>
            </a:r>
            <a:r>
              <a:rPr lang="cs-CZ" altLang="cs-CZ" b="1" dirty="0">
                <a:solidFill>
                  <a:schemeClr val="bg1"/>
                </a:solidFill>
              </a:rPr>
              <a:t>v rámci tohoto pracovního poměru poznáte svého</a:t>
            </a:r>
          </a:p>
          <a:p>
            <a:pPr marL="0" indent="0" algn="just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    budoucího </a:t>
            </a:r>
            <a:r>
              <a:rPr lang="cs-CZ" altLang="cs-CZ" b="1" dirty="0">
                <a:solidFill>
                  <a:schemeClr val="bg1"/>
                </a:solidFill>
              </a:rPr>
              <a:t>zaměstnavatele a můžete se ve svém</a:t>
            </a:r>
          </a:p>
          <a:p>
            <a:pPr marL="0" indent="0" algn="just"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    rozhodnutí </a:t>
            </a:r>
            <a:r>
              <a:rPr lang="cs-CZ" altLang="cs-CZ" b="1" dirty="0">
                <a:solidFill>
                  <a:schemeClr val="bg1"/>
                </a:solidFill>
              </a:rPr>
              <a:t>utvrdit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5" name="Zástupný symbol pro zápatí 7"/>
          <p:cNvSpPr txBox="1">
            <a:spLocks/>
          </p:cNvSpPr>
          <p:nvPr/>
        </p:nvSpPr>
        <p:spPr>
          <a:xfrm>
            <a:off x="2784765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9839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321</Words>
  <Application>Microsoft Office PowerPoint</Application>
  <PresentationFormat>Předvádění na obrazovce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Motiv Office</vt:lpstr>
      <vt:lpstr>HLEDÁME  KOLEGY  DO  SVÝCH ŘAD</vt:lpstr>
      <vt:lpstr>Prezentace aplikace PowerPoint</vt:lpstr>
      <vt:lpstr>NABÍZÍME</vt:lpstr>
      <vt:lpstr>Náborový příspěvek </vt:lpstr>
      <vt:lpstr>DÁLE NABÍZÍME</vt:lpstr>
      <vt:lpstr>Prezentace aplikace PowerPoint</vt:lpstr>
      <vt:lpstr>ZÁKLADNÍ PODMÍNKY  K PŘIJETÍ</vt:lpstr>
      <vt:lpstr>Prezentace aplikace PowerPoint</vt:lpstr>
      <vt:lpstr>Policistou na zkoušku</vt:lpstr>
      <vt:lpstr>Prezentace aplikace PowerPoint</vt:lpstr>
      <vt:lpstr>V PŘÍPADĚ ZÁJMU NÁS KONTAKTUJTE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vintrux</dc:creator>
  <cp:lastModifiedBy>HAVRÁNEK Pavel</cp:lastModifiedBy>
  <cp:revision>84</cp:revision>
  <dcterms:created xsi:type="dcterms:W3CDTF">2018-01-26T09:26:13Z</dcterms:created>
  <dcterms:modified xsi:type="dcterms:W3CDTF">2018-01-31T12:15:03Z</dcterms:modified>
</cp:coreProperties>
</file>